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90" r:id="rId6"/>
    <p:sldId id="260" r:id="rId7"/>
    <p:sldId id="262" r:id="rId8"/>
    <p:sldId id="282" r:id="rId9"/>
    <p:sldId id="264" r:id="rId10"/>
    <p:sldId id="266" r:id="rId11"/>
    <p:sldId id="283" r:id="rId12"/>
    <p:sldId id="285" r:id="rId13"/>
    <p:sldId id="286" r:id="rId14"/>
    <p:sldId id="287" r:id="rId15"/>
    <p:sldId id="289" r:id="rId16"/>
    <p:sldId id="268" r:id="rId17"/>
    <p:sldId id="291" r:id="rId18"/>
    <p:sldId id="270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76" r:id="rId27"/>
  </p:sldIdLst>
  <p:sldSz cx="18288000" cy="10287000"/>
  <p:notesSz cx="6858000" cy="9144000"/>
  <p:embeddedFontLst>
    <p:embeddedFont>
      <p:font typeface="Agrandir Medium" panose="020B0604020202020204" charset="0"/>
      <p:regular r:id="rId29"/>
    </p:embeddedFont>
    <p:embeddedFont>
      <p:font typeface="Canva Sans" panose="020B0604020202020204" charset="0"/>
      <p:regular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664FD-5B89-4DEA-B6B4-4D7A905A4D3C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2F08C-3267-4A61-BEA0-ADE0B3932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2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2F08C-3267-4A61-BEA0-ADE0B3932E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1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kaggle.com/c/quora-question-pairs/dat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85033">
            <a:off x="-5385991" y="-1473249"/>
            <a:ext cx="4611421" cy="4681646"/>
          </a:xfrm>
          <a:custGeom>
            <a:avLst/>
            <a:gdLst/>
            <a:ahLst/>
            <a:cxnLst/>
            <a:rect l="l" t="t" r="r" b="b"/>
            <a:pathLst>
              <a:path w="4611421" h="4681646">
                <a:moveTo>
                  <a:pt x="0" y="0"/>
                </a:moveTo>
                <a:lnTo>
                  <a:pt x="4611421" y="0"/>
                </a:lnTo>
                <a:lnTo>
                  <a:pt x="4611421" y="4681646"/>
                </a:lnTo>
                <a:lnTo>
                  <a:pt x="0" y="468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77094">
            <a:off x="-473059" y="5088675"/>
            <a:ext cx="7555167" cy="7404064"/>
          </a:xfrm>
          <a:custGeom>
            <a:avLst/>
            <a:gdLst/>
            <a:ahLst/>
            <a:cxnLst/>
            <a:rect l="l" t="t" r="r" b="b"/>
            <a:pathLst>
              <a:path w="7555167" h="7404064">
                <a:moveTo>
                  <a:pt x="0" y="0"/>
                </a:moveTo>
                <a:lnTo>
                  <a:pt x="7555167" y="0"/>
                </a:lnTo>
                <a:lnTo>
                  <a:pt x="7555167" y="7404064"/>
                </a:lnTo>
                <a:lnTo>
                  <a:pt x="0" y="7404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127691">
            <a:off x="11352705" y="5386086"/>
            <a:ext cx="6378322" cy="6626828"/>
          </a:xfrm>
          <a:custGeom>
            <a:avLst/>
            <a:gdLst/>
            <a:ahLst/>
            <a:cxnLst/>
            <a:rect l="l" t="t" r="r" b="b"/>
            <a:pathLst>
              <a:path w="6378322" h="6626828">
                <a:moveTo>
                  <a:pt x="0" y="0"/>
                </a:moveTo>
                <a:lnTo>
                  <a:pt x="6378323" y="0"/>
                </a:lnTo>
                <a:lnTo>
                  <a:pt x="6378323" y="6626828"/>
                </a:lnTo>
                <a:lnTo>
                  <a:pt x="0" y="662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59231">
            <a:off x="6276241" y="-3290320"/>
            <a:ext cx="5127146" cy="5285718"/>
          </a:xfrm>
          <a:custGeom>
            <a:avLst/>
            <a:gdLst/>
            <a:ahLst/>
            <a:cxnLst/>
            <a:rect l="l" t="t" r="r" b="b"/>
            <a:pathLst>
              <a:path w="5127146" h="5285718">
                <a:moveTo>
                  <a:pt x="0" y="0"/>
                </a:moveTo>
                <a:lnTo>
                  <a:pt x="5127146" y="0"/>
                </a:lnTo>
                <a:lnTo>
                  <a:pt x="5127146" y="5285718"/>
                </a:lnTo>
                <a:lnTo>
                  <a:pt x="0" y="5285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733425"/>
            <a:ext cx="15622230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9600" dirty="0"/>
          </a:p>
          <a:p>
            <a:pPr algn="ctr"/>
            <a:r>
              <a:rPr lang="en-US" sz="9600" b="1" dirty="0"/>
              <a:t>Detecting Duplicate Questions and Generating Answers with ChatGPT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460215"/>
            <a:ext cx="6529212" cy="26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Roboto"/>
              </a:rPr>
              <a:t>Presenters</a:t>
            </a:r>
          </a:p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</a:p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Roboto"/>
              </a:rPr>
              <a:t>Abdul Rafay       21-NTU-CS-1197</a:t>
            </a:r>
          </a:p>
          <a:p>
            <a:pPr>
              <a:lnSpc>
                <a:spcPts val="4160"/>
              </a:lnSpc>
            </a:pPr>
            <a:r>
              <a:rPr lang="en-US" sz="3200" dirty="0" err="1">
                <a:solidFill>
                  <a:srgbClr val="000000"/>
                </a:solidFill>
                <a:latin typeface="Roboto"/>
              </a:rPr>
              <a:t>Arooba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Zaman  21-NTU-CS-1211</a:t>
            </a:r>
          </a:p>
          <a:p>
            <a:pPr>
              <a:lnSpc>
                <a:spcPts val="4160"/>
              </a:lnSpc>
            </a:pPr>
            <a:endParaRPr lang="en-US" sz="3200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C563DC-604E-C69F-4B65-A9D4C0C0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18288000" cy="833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6E531-8A66-188F-669A-66552C474768}"/>
              </a:ext>
            </a:extLst>
          </p:cNvPr>
          <p:cNvSpPr txBox="1"/>
          <p:nvPr/>
        </p:nvSpPr>
        <p:spPr>
          <a:xfrm>
            <a:off x="0" y="0"/>
            <a:ext cx="18288000" cy="129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>
                <a:solidFill>
                  <a:srgbClr val="FF0000"/>
                </a:solidFill>
                <a:latin typeface="Agrandir Medium"/>
              </a:rPr>
              <a:t>Exploratory Data Analysis (EDA)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A56E531-8A66-188F-669A-66552C474768}"/>
              </a:ext>
            </a:extLst>
          </p:cNvPr>
          <p:cNvSpPr txBox="1"/>
          <p:nvPr/>
        </p:nvSpPr>
        <p:spPr>
          <a:xfrm>
            <a:off x="0" y="0"/>
            <a:ext cx="18288000" cy="129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>
                <a:solidFill>
                  <a:srgbClr val="FF0000"/>
                </a:solidFill>
                <a:latin typeface="Agrandir Medium"/>
              </a:rPr>
              <a:t>Exploratory Data Analysis (EDA)</a:t>
            </a:r>
          </a:p>
        </p:txBody>
      </p:sp>
      <p:pic>
        <p:nvPicPr>
          <p:cNvPr id="2" name="Picture 1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F1AB2C0D-3028-9BDA-5C58-69110A52D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9" b="1251"/>
          <a:stretch/>
        </p:blipFill>
        <p:spPr bwMode="auto">
          <a:xfrm>
            <a:off x="0" y="1714500"/>
            <a:ext cx="18592800" cy="8425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4264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A56E531-8A66-188F-669A-66552C474768}"/>
              </a:ext>
            </a:extLst>
          </p:cNvPr>
          <p:cNvSpPr txBox="1"/>
          <p:nvPr/>
        </p:nvSpPr>
        <p:spPr>
          <a:xfrm>
            <a:off x="0" y="0"/>
            <a:ext cx="18288000" cy="129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>
                <a:solidFill>
                  <a:srgbClr val="FF0000"/>
                </a:solidFill>
                <a:latin typeface="Agrandir Medium"/>
              </a:rPr>
              <a:t>Exploratory Data Analysis (EDA)</a:t>
            </a:r>
          </a:p>
        </p:txBody>
      </p:sp>
      <p:pic>
        <p:nvPicPr>
          <p:cNvPr id="3" name="Picture 2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B150BE93-5196-4CF1-466B-E1F5F195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18059400" cy="85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5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A56E531-8A66-188F-669A-66552C474768}"/>
              </a:ext>
            </a:extLst>
          </p:cNvPr>
          <p:cNvSpPr txBox="1"/>
          <p:nvPr/>
        </p:nvSpPr>
        <p:spPr>
          <a:xfrm>
            <a:off x="0" y="0"/>
            <a:ext cx="18288000" cy="129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>
                <a:solidFill>
                  <a:srgbClr val="FF0000"/>
                </a:solidFill>
                <a:latin typeface="Agrandir Medium"/>
              </a:rPr>
              <a:t>Exploratory Data Analysis (EDA)</a:t>
            </a:r>
          </a:p>
        </p:txBody>
      </p:sp>
      <p:pic>
        <p:nvPicPr>
          <p:cNvPr id="2" name="Picture 1" descr="A group of blue and orange dots&#10;&#10;Description automatically generated">
            <a:extLst>
              <a:ext uri="{FF2B5EF4-FFF2-40B4-BE49-F238E27FC236}">
                <a16:creationId xmlns:a16="http://schemas.microsoft.com/office/drawing/2014/main" id="{BE92F642-F247-E64F-5B77-1418285B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" y="1638300"/>
            <a:ext cx="18280567" cy="86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3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A56E531-8A66-188F-669A-66552C474768}"/>
              </a:ext>
            </a:extLst>
          </p:cNvPr>
          <p:cNvSpPr txBox="1"/>
          <p:nvPr/>
        </p:nvSpPr>
        <p:spPr>
          <a:xfrm>
            <a:off x="0" y="0"/>
            <a:ext cx="18288000" cy="129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>
                <a:solidFill>
                  <a:srgbClr val="FF0000"/>
                </a:solidFill>
                <a:latin typeface="Agrandir Medium"/>
              </a:rPr>
              <a:t>EDA – 2 Dimensional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B1A9C-4AAA-7E58-198E-367DF501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62100"/>
            <a:ext cx="15087600" cy="835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6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A56E531-8A66-188F-669A-66552C474768}"/>
              </a:ext>
            </a:extLst>
          </p:cNvPr>
          <p:cNvSpPr txBox="1"/>
          <p:nvPr/>
        </p:nvSpPr>
        <p:spPr>
          <a:xfrm>
            <a:off x="0" y="0"/>
            <a:ext cx="18288000" cy="129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>
                <a:solidFill>
                  <a:srgbClr val="FF0000"/>
                </a:solidFill>
                <a:latin typeface="Agrandir Medium"/>
              </a:rPr>
              <a:t>EDA – 3 Dimensional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28EC4-5EB6-EB08-0420-57553B1E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302118"/>
            <a:ext cx="11658600" cy="841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5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7585">
            <a:off x="13271963" y="6755150"/>
            <a:ext cx="4755985" cy="5006300"/>
          </a:xfrm>
          <a:custGeom>
            <a:avLst/>
            <a:gdLst/>
            <a:ahLst/>
            <a:cxnLst/>
            <a:rect l="l" t="t" r="r" b="b"/>
            <a:pathLst>
              <a:path w="4755985" h="5006300">
                <a:moveTo>
                  <a:pt x="0" y="0"/>
                </a:moveTo>
                <a:lnTo>
                  <a:pt x="4755985" y="0"/>
                </a:lnTo>
                <a:lnTo>
                  <a:pt x="4755985" y="5006300"/>
                </a:lnTo>
                <a:lnTo>
                  <a:pt x="0" y="500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8058" flipH="1">
            <a:off x="-1027036" y="6462437"/>
            <a:ext cx="5591726" cy="5591726"/>
          </a:xfrm>
          <a:custGeom>
            <a:avLst/>
            <a:gdLst/>
            <a:ahLst/>
            <a:cxnLst/>
            <a:rect l="l" t="t" r="r" b="b"/>
            <a:pathLst>
              <a:path w="5591726" h="5591726">
                <a:moveTo>
                  <a:pt x="5591725" y="0"/>
                </a:moveTo>
                <a:lnTo>
                  <a:pt x="0" y="0"/>
                </a:lnTo>
                <a:lnTo>
                  <a:pt x="0" y="5591726"/>
                </a:lnTo>
                <a:lnTo>
                  <a:pt x="5591725" y="5591726"/>
                </a:lnTo>
                <a:lnTo>
                  <a:pt x="559172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82236" y="0"/>
            <a:ext cx="18920164" cy="5706625"/>
            <a:chOff x="0" y="-247649"/>
            <a:chExt cx="25226887" cy="6395039"/>
          </a:xfrm>
        </p:grpSpPr>
        <p:sp>
          <p:nvSpPr>
            <p:cNvPr id="6" name="TextBox 6"/>
            <p:cNvSpPr txBox="1"/>
            <p:nvPr/>
          </p:nvSpPr>
          <p:spPr>
            <a:xfrm>
              <a:off x="0" y="-247649"/>
              <a:ext cx="24007687" cy="14945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0404"/>
                </a:lnSpc>
              </a:pPr>
              <a:r>
                <a:rPr lang="en-US" sz="8670" dirty="0">
                  <a:solidFill>
                    <a:srgbClr val="000000"/>
                  </a:solidFill>
                  <a:latin typeface="Agrandir Medium"/>
                </a:rPr>
                <a:t>Algorithms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46939"/>
              <a:ext cx="25226887" cy="49004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Random Forest:</a:t>
              </a:r>
              <a:endParaRPr lang="en-US" sz="36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For a classification problem, the final prediction is obtained by majority voting: </a:t>
              </a:r>
              <a:r>
                <a:rPr lang="en-US" sz="36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y^=model{Tb(x)}b=1</a:t>
              </a:r>
              <a:endParaRPr lang="en-US" sz="36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For a regression problem, the final prediction is obtained by averaging the predictions: </a:t>
              </a:r>
              <a:r>
                <a:rPr lang="en-US" sz="36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y^=1/</a:t>
              </a:r>
              <a:r>
                <a:rPr lang="en-US" sz="36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B∑Tb</a:t>
              </a:r>
              <a:r>
                <a:rPr lang="en-US" sz="36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(x)</a:t>
              </a:r>
              <a:endParaRPr lang="en-US" sz="36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962723" lvl="1" indent="-481362">
                <a:lnSpc>
                  <a:spcPts val="6242"/>
                </a:lnSpc>
                <a:buFont typeface="Arial"/>
                <a:buChar char="•"/>
              </a:pPr>
              <a:endParaRPr lang="en-US" sz="7200" dirty="0">
                <a:solidFill>
                  <a:srgbClr val="000000"/>
                </a:solidFill>
                <a:latin typeface="Roboto"/>
              </a:endParaRPr>
            </a:p>
            <a:p>
              <a:pPr algn="l">
                <a:lnSpc>
                  <a:spcPts val="6242"/>
                </a:lnSpc>
              </a:pPr>
              <a:endParaRPr lang="en-US" sz="7200" dirty="0">
                <a:solidFill>
                  <a:srgbClr val="000000"/>
                </a:solidFill>
                <a:latin typeface="Roboto"/>
              </a:endParaRPr>
            </a:p>
          </p:txBody>
        </p:sp>
      </p:grpSp>
      <p:pic>
        <p:nvPicPr>
          <p:cNvPr id="9" name="Picture 8" descr="Anas Brital | Random Forest Algorithm Explained .">
            <a:extLst>
              <a:ext uri="{FF2B5EF4-FFF2-40B4-BE49-F238E27FC236}">
                <a16:creationId xmlns:a16="http://schemas.microsoft.com/office/drawing/2014/main" id="{E91BDC4A-26F5-DAC5-B8FF-83AE25C02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63" b="5132"/>
          <a:stretch/>
        </p:blipFill>
        <p:spPr bwMode="auto">
          <a:xfrm>
            <a:off x="1889488" y="4291594"/>
            <a:ext cx="14791260" cy="54974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7585">
            <a:off x="13271963" y="6755150"/>
            <a:ext cx="4755985" cy="5006300"/>
          </a:xfrm>
          <a:custGeom>
            <a:avLst/>
            <a:gdLst/>
            <a:ahLst/>
            <a:cxnLst/>
            <a:rect l="l" t="t" r="r" b="b"/>
            <a:pathLst>
              <a:path w="4755985" h="5006300">
                <a:moveTo>
                  <a:pt x="0" y="0"/>
                </a:moveTo>
                <a:lnTo>
                  <a:pt x="4755985" y="0"/>
                </a:lnTo>
                <a:lnTo>
                  <a:pt x="4755985" y="5006300"/>
                </a:lnTo>
                <a:lnTo>
                  <a:pt x="0" y="500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8058" flipH="1">
            <a:off x="-1027036" y="6462437"/>
            <a:ext cx="5591726" cy="5591726"/>
          </a:xfrm>
          <a:custGeom>
            <a:avLst/>
            <a:gdLst/>
            <a:ahLst/>
            <a:cxnLst/>
            <a:rect l="l" t="t" r="r" b="b"/>
            <a:pathLst>
              <a:path w="5591726" h="5591726">
                <a:moveTo>
                  <a:pt x="5591725" y="0"/>
                </a:moveTo>
                <a:lnTo>
                  <a:pt x="0" y="0"/>
                </a:lnTo>
                <a:lnTo>
                  <a:pt x="0" y="5591726"/>
                </a:lnTo>
                <a:lnTo>
                  <a:pt x="5591725" y="5591726"/>
                </a:lnTo>
                <a:lnTo>
                  <a:pt x="559172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82236" y="0"/>
            <a:ext cx="18920164" cy="3822777"/>
            <a:chOff x="0" y="-247649"/>
            <a:chExt cx="25226887" cy="4283935"/>
          </a:xfrm>
        </p:grpSpPr>
        <p:sp>
          <p:nvSpPr>
            <p:cNvPr id="6" name="TextBox 6"/>
            <p:cNvSpPr txBox="1"/>
            <p:nvPr/>
          </p:nvSpPr>
          <p:spPr>
            <a:xfrm>
              <a:off x="0" y="-247649"/>
              <a:ext cx="24007687" cy="14945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0404"/>
                </a:lnSpc>
              </a:pPr>
              <a:r>
                <a:rPr lang="en-US" sz="8670" dirty="0">
                  <a:solidFill>
                    <a:srgbClr val="000000"/>
                  </a:solidFill>
                  <a:latin typeface="Agrandir Medium"/>
                </a:rPr>
                <a:t>Algorithms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46939"/>
              <a:ext cx="25226887" cy="27893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XGBoost</a:t>
              </a:r>
              <a:r>
                <a:rPr lang="en-US" sz="36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36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600" dirty="0"/>
                <a:t>The </a:t>
              </a:r>
              <a:r>
                <a:rPr lang="en-US" sz="3600" dirty="0" err="1"/>
                <a:t>XGBoost</a:t>
              </a:r>
              <a:r>
                <a:rPr lang="en-US" sz="3600" dirty="0"/>
                <a:t> algorithm works by iteratively building decision trees, optimizing for speed and performance in predictive modeling</a:t>
              </a:r>
              <a:endParaRPr lang="en-US" sz="7200" dirty="0">
                <a:solidFill>
                  <a:srgbClr val="000000"/>
                </a:solidFill>
                <a:latin typeface="Roboto"/>
              </a:endParaRPr>
            </a:p>
            <a:p>
              <a:pPr algn="l">
                <a:lnSpc>
                  <a:spcPts val="6242"/>
                </a:lnSpc>
              </a:pPr>
              <a:endParaRPr lang="en-US" sz="7200" dirty="0">
                <a:solidFill>
                  <a:srgbClr val="000000"/>
                </a:solidFill>
                <a:latin typeface="Roboto"/>
              </a:endParaRPr>
            </a:p>
          </p:txBody>
        </p:sp>
      </p:grpSp>
      <p:pic>
        <p:nvPicPr>
          <p:cNvPr id="4" name="Picture 3" descr="Materials | Free Full-Text | Optimized XGBoost Model with Small Dataset for  Predicting Relative Density of Ti-6Al-4V Parts Manufactured by Selective  Laser Melting">
            <a:extLst>
              <a:ext uri="{FF2B5EF4-FFF2-40B4-BE49-F238E27FC236}">
                <a16:creationId xmlns:a16="http://schemas.microsoft.com/office/drawing/2014/main" id="{436A9DF7-D6DC-52BB-8478-43D6FD75548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455844"/>
            <a:ext cx="13874208" cy="6139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657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0" y="422669"/>
            <a:ext cx="18592800" cy="1275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7200" dirty="0">
                <a:solidFill>
                  <a:srgbClr val="000000"/>
                </a:solidFill>
                <a:latin typeface="Agrandir Medium"/>
              </a:rPr>
              <a:t>Confusion Matrix: Random Forest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A06B4A-2DBD-8329-D67F-3DF20908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446" y="1943100"/>
            <a:ext cx="12417107" cy="79658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0" y="281550"/>
            <a:ext cx="18592800" cy="1275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7200" dirty="0">
                <a:solidFill>
                  <a:srgbClr val="000000"/>
                </a:solidFill>
                <a:latin typeface="Agrandir Medium"/>
              </a:rPr>
              <a:t>Confusion Matrix: </a:t>
            </a:r>
            <a:r>
              <a:rPr lang="en-US" sz="7200" dirty="0" err="1">
                <a:solidFill>
                  <a:srgbClr val="000000"/>
                </a:solidFill>
                <a:latin typeface="Agrandir Medium"/>
              </a:rPr>
              <a:t>XGBoost</a:t>
            </a:r>
            <a:endParaRPr lang="en-US" sz="7200" dirty="0">
              <a:solidFill>
                <a:srgbClr val="000000"/>
              </a:solidFill>
              <a:latin typeface="Agrandir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B44127-F73E-56B8-09B2-84E4AFDE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98596"/>
            <a:ext cx="10515600" cy="824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5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050848" y="1473987"/>
            <a:ext cx="322329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Agrandir Medium"/>
              </a:rPr>
              <a:t>Topics Covered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59363" y="0"/>
            <a:ext cx="644619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</a:pPr>
            <a:r>
              <a:rPr lang="en-US" sz="8499" dirty="0">
                <a:solidFill>
                  <a:srgbClr val="000000"/>
                </a:solidFill>
                <a:latin typeface="Agrandir Medium"/>
              </a:rPr>
              <a:t>Agenda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13551" y="2006204"/>
            <a:ext cx="10537816" cy="910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0"/>
              </a:lnSpc>
            </a:pPr>
            <a:r>
              <a:rPr lang="en-US" sz="4056" dirty="0">
                <a:solidFill>
                  <a:srgbClr val="000000"/>
                </a:solidFill>
                <a:latin typeface="Roboto"/>
              </a:rPr>
              <a:t>Problem Statement</a:t>
            </a:r>
          </a:p>
          <a:p>
            <a:pPr algn="ctr">
              <a:lnSpc>
                <a:spcPts val="7950"/>
              </a:lnSpc>
            </a:pPr>
            <a:r>
              <a:rPr lang="en-US" sz="4056" dirty="0">
                <a:solidFill>
                  <a:srgbClr val="000000"/>
                </a:solidFill>
                <a:latin typeface="Roboto"/>
              </a:rPr>
              <a:t>Data Set</a:t>
            </a:r>
          </a:p>
          <a:p>
            <a:pPr algn="ctr">
              <a:lnSpc>
                <a:spcPts val="7950"/>
              </a:lnSpc>
            </a:pPr>
            <a:r>
              <a:rPr lang="en-US" sz="4056" dirty="0">
                <a:solidFill>
                  <a:srgbClr val="000000"/>
                </a:solidFill>
                <a:latin typeface="Roboto"/>
              </a:rPr>
              <a:t>Processing Steps</a:t>
            </a:r>
          </a:p>
          <a:p>
            <a:pPr algn="ctr">
              <a:lnSpc>
                <a:spcPts val="7950"/>
              </a:lnSpc>
            </a:pPr>
            <a:r>
              <a:rPr lang="en-US" sz="4056" dirty="0">
                <a:solidFill>
                  <a:srgbClr val="000000"/>
                </a:solidFill>
                <a:latin typeface="Roboto"/>
              </a:rPr>
              <a:t>Features Extraction</a:t>
            </a:r>
          </a:p>
          <a:p>
            <a:pPr algn="ctr">
              <a:lnSpc>
                <a:spcPts val="7950"/>
              </a:lnSpc>
            </a:pPr>
            <a:r>
              <a:rPr lang="en-US" sz="4056" dirty="0">
                <a:solidFill>
                  <a:srgbClr val="000000"/>
                </a:solidFill>
                <a:latin typeface="Roboto"/>
              </a:rPr>
              <a:t>EDA</a:t>
            </a:r>
          </a:p>
          <a:p>
            <a:pPr algn="ctr">
              <a:lnSpc>
                <a:spcPts val="7950"/>
              </a:lnSpc>
            </a:pPr>
            <a:r>
              <a:rPr lang="en-US" sz="4056" dirty="0">
                <a:solidFill>
                  <a:srgbClr val="000000"/>
                </a:solidFill>
                <a:latin typeface="Roboto"/>
              </a:rPr>
              <a:t>Algorithms</a:t>
            </a:r>
          </a:p>
          <a:p>
            <a:pPr algn="ctr">
              <a:lnSpc>
                <a:spcPts val="7950"/>
              </a:lnSpc>
            </a:pPr>
            <a:r>
              <a:rPr lang="en-US" sz="4056" dirty="0">
                <a:solidFill>
                  <a:srgbClr val="000000"/>
                </a:solidFill>
                <a:latin typeface="Roboto"/>
              </a:rPr>
              <a:t>Confusion matrix</a:t>
            </a:r>
          </a:p>
          <a:p>
            <a:pPr algn="ctr">
              <a:lnSpc>
                <a:spcPts val="7950"/>
              </a:lnSpc>
            </a:pPr>
            <a:r>
              <a:rPr lang="en-US" sz="4056" dirty="0">
                <a:solidFill>
                  <a:srgbClr val="000000"/>
                </a:solidFill>
                <a:latin typeface="Roboto"/>
              </a:rPr>
              <a:t>Count Vectorizer</a:t>
            </a:r>
          </a:p>
          <a:p>
            <a:pPr algn="ctr">
              <a:lnSpc>
                <a:spcPts val="7950"/>
              </a:lnSpc>
            </a:pPr>
            <a:endParaRPr lang="en-US" sz="4056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1026" name="Picture 2" descr="336,600+ Artificial Intelligence Stock Photos, Pictures &amp; Royalty-Free  Images - iStock | Machine learning, Ai icon, Technology">
            <a:extLst>
              <a:ext uri="{FF2B5EF4-FFF2-40B4-BE49-F238E27FC236}">
                <a16:creationId xmlns:a16="http://schemas.microsoft.com/office/drawing/2014/main" id="{28FE3435-B46E-0599-F2FD-73CF0A4F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36888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0" y="281550"/>
            <a:ext cx="18592800" cy="1227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 err="1">
                <a:solidFill>
                  <a:srgbClr val="FF0000"/>
                </a:solidFill>
                <a:latin typeface="Agrandir Medium"/>
              </a:rPr>
              <a:t>Streamlit</a:t>
            </a:r>
            <a:r>
              <a:rPr lang="en-US" sz="6000" dirty="0">
                <a:solidFill>
                  <a:srgbClr val="FF0000"/>
                </a:solidFill>
                <a:latin typeface="Agrandir Medium"/>
              </a:rPr>
              <a:t> – Application 01 Input and Output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84C99F-A4CE-E425-AE12-10D3153EF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67" b="2275"/>
          <a:stretch/>
        </p:blipFill>
        <p:spPr bwMode="auto">
          <a:xfrm>
            <a:off x="0" y="2324100"/>
            <a:ext cx="18742880" cy="7962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138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0" y="281550"/>
            <a:ext cx="18592800" cy="1227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 err="1">
                <a:solidFill>
                  <a:srgbClr val="FF0000"/>
                </a:solidFill>
                <a:latin typeface="Agrandir Medium"/>
              </a:rPr>
              <a:t>Streamlit</a:t>
            </a:r>
            <a:r>
              <a:rPr lang="en-US" sz="6000" dirty="0">
                <a:solidFill>
                  <a:srgbClr val="FF0000"/>
                </a:solidFill>
                <a:latin typeface="Agrandir Medium"/>
              </a:rPr>
              <a:t> – Application 02 Input and Output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716DE3-A6FC-6CD1-BF5E-0A2239D6D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0"/>
            <a:ext cx="18288000" cy="7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38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0" y="281550"/>
            <a:ext cx="18592800" cy="1227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 err="1">
                <a:solidFill>
                  <a:srgbClr val="FF0000"/>
                </a:solidFill>
                <a:latin typeface="Agrandir Medium"/>
              </a:rPr>
              <a:t>Streamlit</a:t>
            </a:r>
            <a:r>
              <a:rPr lang="en-US" sz="6000" dirty="0">
                <a:solidFill>
                  <a:srgbClr val="FF0000"/>
                </a:solidFill>
                <a:latin typeface="Agrandir Medium"/>
              </a:rPr>
              <a:t> – Application 02 Input and Output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897774-51C8-01C4-7D68-1FF136823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37" y="1943101"/>
            <a:ext cx="18309137" cy="83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9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0" y="281550"/>
            <a:ext cx="18592800" cy="1227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 err="1">
                <a:solidFill>
                  <a:srgbClr val="FF0000"/>
                </a:solidFill>
                <a:latin typeface="Agrandir Medium"/>
              </a:rPr>
              <a:t>Streamlit</a:t>
            </a:r>
            <a:r>
              <a:rPr lang="en-US" sz="6000" dirty="0">
                <a:solidFill>
                  <a:srgbClr val="FF0000"/>
                </a:solidFill>
                <a:latin typeface="Agrandir Medium"/>
              </a:rPr>
              <a:t> – Application 02 Input and Output 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98BF3F9-6E11-F4A9-4F0F-7B0D937D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8288000" cy="839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0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0" y="281550"/>
            <a:ext cx="18592800" cy="1206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 err="1">
                <a:solidFill>
                  <a:srgbClr val="FF0000"/>
                </a:solidFill>
                <a:latin typeface="Agrandir Medium"/>
              </a:rPr>
              <a:t>Streamlit</a:t>
            </a:r>
            <a:r>
              <a:rPr lang="en-US" sz="6000" dirty="0">
                <a:solidFill>
                  <a:srgbClr val="FF0000"/>
                </a:solidFill>
                <a:latin typeface="Agrandir Medium"/>
              </a:rPr>
              <a:t> – Application 02 Duplicate Questions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646B6B-5807-C748-1010-A090F675F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 b="6009"/>
          <a:stretch/>
        </p:blipFill>
        <p:spPr bwMode="auto">
          <a:xfrm>
            <a:off x="0" y="2324100"/>
            <a:ext cx="18288000" cy="7962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872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0" y="281550"/>
            <a:ext cx="18592800" cy="1206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000" dirty="0">
                <a:solidFill>
                  <a:srgbClr val="FF0000"/>
                </a:solidFill>
                <a:latin typeface="Agrandir Medium"/>
              </a:rPr>
              <a:t>Database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D8F54-2A21-9F51-B6A8-0AF4055E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43100"/>
            <a:ext cx="14249400" cy="32004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7971BA-64FD-E3B3-6572-B15929AF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5617568"/>
            <a:ext cx="13944600" cy="402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94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1708" y="2087517"/>
            <a:ext cx="7430689" cy="2262073"/>
            <a:chOff x="0" y="0"/>
            <a:chExt cx="9907585" cy="3016098"/>
          </a:xfrm>
        </p:grpSpPr>
        <p:sp>
          <p:nvSpPr>
            <p:cNvPr id="3" name="TextBox 3"/>
            <p:cNvSpPr txBox="1"/>
            <p:nvPr/>
          </p:nvSpPr>
          <p:spPr>
            <a:xfrm>
              <a:off x="0" y="-285750"/>
              <a:ext cx="9907585" cy="2305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999"/>
                </a:lnSpc>
              </a:pPr>
              <a:r>
                <a:rPr lang="en-US" sz="9999">
                  <a:solidFill>
                    <a:srgbClr val="000000"/>
                  </a:solidFill>
                  <a:latin typeface="Agrandir Medium"/>
                </a:rPr>
                <a:t>Thank you!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24160"/>
              <a:ext cx="9907585" cy="691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Roboto"/>
                </a:rPr>
                <a:t>Feel Free to ask Questions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7840426">
            <a:off x="8674138" y="986745"/>
            <a:ext cx="11124307" cy="10901821"/>
          </a:xfrm>
          <a:custGeom>
            <a:avLst/>
            <a:gdLst/>
            <a:ahLst/>
            <a:cxnLst/>
            <a:rect l="l" t="t" r="r" b="b"/>
            <a:pathLst>
              <a:path w="11124307" h="10901821">
                <a:moveTo>
                  <a:pt x="0" y="0"/>
                </a:moveTo>
                <a:lnTo>
                  <a:pt x="11124307" y="0"/>
                </a:lnTo>
                <a:lnTo>
                  <a:pt x="11124307" y="10901821"/>
                </a:lnTo>
                <a:lnTo>
                  <a:pt x="0" y="1090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24142" y="495300"/>
            <a:ext cx="8288979" cy="6196669"/>
            <a:chOff x="0" y="-893890"/>
            <a:chExt cx="11051972" cy="8262224"/>
          </a:xfrm>
        </p:grpSpPr>
        <p:sp>
          <p:nvSpPr>
            <p:cNvPr id="5" name="TextBox 5"/>
            <p:cNvSpPr txBox="1"/>
            <p:nvPr/>
          </p:nvSpPr>
          <p:spPr>
            <a:xfrm>
              <a:off x="0" y="-893890"/>
              <a:ext cx="10820400" cy="3543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96"/>
                </a:lnSpc>
              </a:pPr>
              <a:r>
                <a:rPr lang="en-US" sz="8747" dirty="0">
                  <a:solidFill>
                    <a:srgbClr val="000000"/>
                  </a:solidFill>
                  <a:latin typeface="Agrandir Medium"/>
                </a:rPr>
                <a:t>Problem Statement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1572" y="3239084"/>
              <a:ext cx="10820400" cy="4129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8"/>
                </a:lnSpc>
              </a:pPr>
              <a:r>
                <a:rPr lang="en-US" sz="3498" dirty="0">
                  <a:solidFill>
                    <a:srgbClr val="000000"/>
                  </a:solidFill>
                  <a:latin typeface="Roboto"/>
                </a:rPr>
                <a:t>Duplicate questions overwhelm online platforms, hindering search functionality and requiring automated, accurate detection solutions for improved user experience.</a:t>
              </a:r>
            </a:p>
          </p:txBody>
        </p:sp>
      </p:grpSp>
      <p:pic>
        <p:nvPicPr>
          <p:cNvPr id="2052" name="Picture 4" descr="Quora Question Pairs Similarity: A Real-Life NLP problem | by Swetapadma  Das | DataDrivenInvestor">
            <a:extLst>
              <a:ext uri="{FF2B5EF4-FFF2-40B4-BE49-F238E27FC236}">
                <a16:creationId xmlns:a16="http://schemas.microsoft.com/office/drawing/2014/main" id="{A2DA6508-F7A3-CF28-0BFD-84025494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616869"/>
            <a:ext cx="9144000" cy="70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172200" y="163959"/>
            <a:ext cx="7308354" cy="8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3"/>
              </a:lnSpc>
            </a:pPr>
            <a:r>
              <a:rPr lang="en-US" sz="6600" b="1" dirty="0">
                <a:solidFill>
                  <a:srgbClr val="000000"/>
                </a:solidFill>
                <a:latin typeface="Agrandir Medium"/>
              </a:rPr>
              <a:t>Data Set</a:t>
            </a:r>
          </a:p>
        </p:txBody>
      </p:sp>
      <p:sp>
        <p:nvSpPr>
          <p:cNvPr id="4" name="Freeform 4"/>
          <p:cNvSpPr/>
          <p:nvPr/>
        </p:nvSpPr>
        <p:spPr>
          <a:xfrm rot="7780573">
            <a:off x="15514378" y="-1838127"/>
            <a:ext cx="4623117" cy="4803238"/>
          </a:xfrm>
          <a:custGeom>
            <a:avLst/>
            <a:gdLst/>
            <a:ahLst/>
            <a:cxnLst/>
            <a:rect l="l" t="t" r="r" b="b"/>
            <a:pathLst>
              <a:path w="4623117" h="4803238">
                <a:moveTo>
                  <a:pt x="0" y="0"/>
                </a:moveTo>
                <a:lnTo>
                  <a:pt x="4623116" y="0"/>
                </a:lnTo>
                <a:lnTo>
                  <a:pt x="4623116" y="4803238"/>
                </a:lnTo>
                <a:lnTo>
                  <a:pt x="0" y="4803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8180666">
            <a:off x="280269" y="-1823759"/>
            <a:ext cx="5078894" cy="4977316"/>
          </a:xfrm>
          <a:custGeom>
            <a:avLst/>
            <a:gdLst/>
            <a:ahLst/>
            <a:cxnLst/>
            <a:rect l="l" t="t" r="r" b="b"/>
            <a:pathLst>
              <a:path w="5078894" h="4977316">
                <a:moveTo>
                  <a:pt x="0" y="0"/>
                </a:moveTo>
                <a:lnTo>
                  <a:pt x="5078894" y="0"/>
                </a:lnTo>
                <a:lnTo>
                  <a:pt x="5078894" y="4977316"/>
                </a:lnTo>
                <a:lnTo>
                  <a:pt x="0" y="4977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1268556" y="2552700"/>
            <a:ext cx="6648505" cy="8002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The dataset, sourced from Quora on Kaggle, features labeled question pairs, perfect for training effective duplicate detection models. Total: 400,000 entries; 30,000 used for training.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  <a:hlinkClick r:id="rId4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  <a:hlinkClick r:id="rId4"/>
              </a:rPr>
              <a:t>Link:</a:t>
            </a:r>
            <a:r>
              <a:rPr lang="en-US" sz="2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sz="2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  <a:hlinkClick r:id="rId4"/>
              </a:rPr>
              <a:t>https://www.kaggle.com/c/quora-question-pairs/data</a:t>
            </a:r>
            <a:endParaRPr lang="en-US" sz="28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8854"/>
              </a:lnSpc>
            </a:pPr>
            <a:endParaRPr lang="en-US" sz="6324" dirty="0">
              <a:solidFill>
                <a:srgbClr val="000000"/>
              </a:solidFill>
              <a:latin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F2855-99DF-305B-8853-5583F5400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89298"/>
            <a:ext cx="11125200" cy="5124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E9E4D4-FF6D-47F5-50DC-9E1290626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57300"/>
            <a:ext cx="11125200" cy="38861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04688" y="299509"/>
            <a:ext cx="14078624" cy="842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93"/>
              </a:lnSpc>
            </a:pPr>
            <a:r>
              <a:rPr lang="en-US" sz="6600" b="1" dirty="0">
                <a:solidFill>
                  <a:srgbClr val="000000"/>
                </a:solidFill>
                <a:latin typeface="Agrandir Medium"/>
              </a:rPr>
              <a:t>Flowchart of the </a:t>
            </a:r>
            <a:r>
              <a:rPr lang="en-US" sz="6600" b="1" dirty="0" err="1">
                <a:solidFill>
                  <a:srgbClr val="000000"/>
                </a:solidFill>
                <a:latin typeface="Agrandir Medium"/>
              </a:rPr>
              <a:t>WorkFlow</a:t>
            </a:r>
            <a:endParaRPr lang="en-US" sz="6600" b="1" dirty="0">
              <a:solidFill>
                <a:srgbClr val="000000"/>
              </a:solidFill>
              <a:latin typeface="Agrandir Mediu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AF8EAD-0BE8-815E-9F0A-40EB9C949FBA}"/>
              </a:ext>
            </a:extLst>
          </p:cNvPr>
          <p:cNvSpPr/>
          <p:nvPr/>
        </p:nvSpPr>
        <p:spPr>
          <a:xfrm>
            <a:off x="7467600" y="6515100"/>
            <a:ext cx="533400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FAF6EB-3A6A-51EC-F703-66E7706F0665}"/>
              </a:ext>
            </a:extLst>
          </p:cNvPr>
          <p:cNvSpPr/>
          <p:nvPr/>
        </p:nvSpPr>
        <p:spPr>
          <a:xfrm>
            <a:off x="11582400" y="6515100"/>
            <a:ext cx="533400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0B9DACB6-67B7-77E9-8F30-367C067C6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04" y="1153318"/>
            <a:ext cx="8052792" cy="88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7585">
            <a:off x="10528026" y="6755150"/>
            <a:ext cx="4755985" cy="5006300"/>
          </a:xfrm>
          <a:custGeom>
            <a:avLst/>
            <a:gdLst/>
            <a:ahLst/>
            <a:cxnLst/>
            <a:rect l="l" t="t" r="r" b="b"/>
            <a:pathLst>
              <a:path w="4755985" h="5006300">
                <a:moveTo>
                  <a:pt x="0" y="0"/>
                </a:moveTo>
                <a:lnTo>
                  <a:pt x="4755985" y="0"/>
                </a:lnTo>
                <a:lnTo>
                  <a:pt x="4755985" y="5006300"/>
                </a:lnTo>
                <a:lnTo>
                  <a:pt x="0" y="500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8058" flipH="1">
            <a:off x="8826173" y="-747608"/>
            <a:ext cx="5591726" cy="5591726"/>
          </a:xfrm>
          <a:custGeom>
            <a:avLst/>
            <a:gdLst/>
            <a:ahLst/>
            <a:cxnLst/>
            <a:rect l="l" t="t" r="r" b="b"/>
            <a:pathLst>
              <a:path w="5591726" h="5591726">
                <a:moveTo>
                  <a:pt x="5591725" y="0"/>
                </a:moveTo>
                <a:lnTo>
                  <a:pt x="0" y="0"/>
                </a:lnTo>
                <a:lnTo>
                  <a:pt x="0" y="5591726"/>
                </a:lnTo>
                <a:lnTo>
                  <a:pt x="5591725" y="5591726"/>
                </a:lnTo>
                <a:lnTo>
                  <a:pt x="559172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37885">
            <a:off x="15084653" y="720293"/>
            <a:ext cx="4845957" cy="5061052"/>
          </a:xfrm>
          <a:custGeom>
            <a:avLst/>
            <a:gdLst/>
            <a:ahLst/>
            <a:cxnLst/>
            <a:rect l="l" t="t" r="r" b="b"/>
            <a:pathLst>
              <a:path w="4845957" h="5061052">
                <a:moveTo>
                  <a:pt x="0" y="0"/>
                </a:moveTo>
                <a:lnTo>
                  <a:pt x="4845958" y="0"/>
                </a:lnTo>
                <a:lnTo>
                  <a:pt x="4845958" y="5061051"/>
                </a:lnTo>
                <a:lnTo>
                  <a:pt x="0" y="5061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089945" y="8851220"/>
            <a:ext cx="1645608" cy="814161"/>
            <a:chOff x="0" y="0"/>
            <a:chExt cx="2194144" cy="108554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94144" cy="1085548"/>
              <a:chOff x="0" y="0"/>
              <a:chExt cx="3868416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86841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68415" h="1913890">
                    <a:moveTo>
                      <a:pt x="3868415" y="956945"/>
                    </a:moveTo>
                    <a:cubicBezTo>
                      <a:pt x="3868415" y="1485392"/>
                      <a:pt x="3440044" y="1913890"/>
                      <a:pt x="2911471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911471" y="0"/>
                    </a:lnTo>
                    <a:cubicBezTo>
                      <a:pt x="3439918" y="0"/>
                      <a:pt x="3868415" y="428371"/>
                      <a:pt x="3868415" y="956945"/>
                    </a:cubicBezTo>
                    <a:close/>
                  </a:path>
                </a:pathLst>
              </a:custGeom>
              <a:solidFill>
                <a:srgbClr val="BEB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715936" y="479274"/>
              <a:ext cx="762272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5220" y="154134"/>
            <a:ext cx="12793995" cy="5402807"/>
            <a:chOff x="-1161143" y="-190500"/>
            <a:chExt cx="17058660" cy="7203744"/>
          </a:xfrm>
        </p:grpSpPr>
        <p:sp>
          <p:nvSpPr>
            <p:cNvPr id="10" name="TextBox 10"/>
            <p:cNvSpPr txBox="1"/>
            <p:nvPr/>
          </p:nvSpPr>
          <p:spPr>
            <a:xfrm>
              <a:off x="-1030235" y="-190500"/>
              <a:ext cx="11480800" cy="1318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</a:pPr>
              <a:r>
                <a:rPr lang="en-US" sz="5400" b="1" dirty="0">
                  <a:effectLst/>
                  <a:latin typeface="Times New Roman" panose="02020603050405020304" pitchFamily="18" charset="0"/>
                  <a:ea typeface="Georgia" panose="02040502050405020303" pitchFamily="18" charset="0"/>
                </a:rPr>
                <a:t>Pre-Processing Technique</a:t>
              </a:r>
              <a:endParaRPr lang="en-US" sz="23900" dirty="0">
                <a:solidFill>
                  <a:srgbClr val="000000"/>
                </a:solidFill>
                <a:latin typeface="Agrandir Medium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161143" y="1953139"/>
              <a:ext cx="17058660" cy="5060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5039"/>
                </a:lnSpc>
                <a:buAutoNum type="arabicPeriod"/>
              </a:pPr>
              <a:r>
                <a:rPr lang="en-US" sz="3600" dirty="0">
                  <a:effectLst/>
                  <a:latin typeface="Times New Roman" panose="02020603050405020304" pitchFamily="18" charset="0"/>
                  <a:ea typeface="Georgia" panose="02040502050405020303" pitchFamily="18" charset="0"/>
                </a:rPr>
                <a:t> Lowercasing and Stripping</a:t>
              </a:r>
            </a:p>
            <a:p>
              <a:pPr marL="342900" lvl="0" indent="-342900" algn="l">
                <a:lnSpc>
                  <a:spcPts val="5039"/>
                </a:lnSpc>
                <a:buAutoNum type="arabicPeriod"/>
              </a:pPr>
              <a:r>
                <a:rPr lang="en-US" sz="3600" dirty="0">
                  <a:effectLst/>
                  <a:latin typeface="Times New Roman" panose="02020603050405020304" pitchFamily="18" charset="0"/>
                  <a:ea typeface="Georgia" panose="02040502050405020303" pitchFamily="18" charset="0"/>
                </a:rPr>
                <a:t> Replacing Special Characters</a:t>
              </a:r>
              <a:endParaRPr lang="en-US" sz="3600" dirty="0">
                <a:latin typeface="Times New Roman" panose="02020603050405020304" pitchFamily="18" charset="0"/>
                <a:ea typeface="Georgia" panose="02040502050405020303" pitchFamily="18" charset="0"/>
              </a:endParaRPr>
            </a:p>
            <a:p>
              <a:pPr marL="342900" lvl="0" indent="-342900" algn="l">
                <a:lnSpc>
                  <a:spcPts val="5039"/>
                </a:lnSpc>
                <a:buAutoNum type="arabicPeriod"/>
              </a:pPr>
              <a:r>
                <a:rPr lang="en-US" sz="3600" dirty="0">
                  <a:effectLst/>
                  <a:latin typeface="Times New Roman" panose="02020603050405020304" pitchFamily="18" charset="0"/>
                  <a:ea typeface="Georgia" panose="02040502050405020303" pitchFamily="18" charset="0"/>
                </a:rPr>
                <a:t> Removing Unnecessary Patterns</a:t>
              </a:r>
            </a:p>
            <a:p>
              <a:pPr marL="342900" lvl="0" indent="-342900" algn="l">
                <a:lnSpc>
                  <a:spcPts val="5039"/>
                </a:lnSpc>
                <a:buAutoNum type="arabicPeriod"/>
              </a:pPr>
              <a:r>
                <a:rPr lang="en-US" sz="3600" dirty="0">
                  <a:effectLst/>
                  <a:latin typeface="Times New Roman" panose="02020603050405020304" pitchFamily="18" charset="0"/>
                  <a:ea typeface="Georgia" panose="02040502050405020303" pitchFamily="18" charset="0"/>
                </a:rPr>
                <a:t> Replacing Large Numbers with String Equivalents</a:t>
              </a:r>
              <a:endParaRPr lang="en-US" sz="3600" dirty="0">
                <a:latin typeface="Times New Roman" panose="02020603050405020304" pitchFamily="18" charset="0"/>
                <a:ea typeface="Georgia" panose="02040502050405020303" pitchFamily="18" charset="0"/>
              </a:endParaRPr>
            </a:p>
            <a:p>
              <a:pPr marL="342900" lvl="0" indent="-342900" algn="l">
                <a:lnSpc>
                  <a:spcPts val="5039"/>
                </a:lnSpc>
                <a:buAutoNum type="arabicPeriod"/>
              </a:pPr>
              <a:r>
                <a:rPr lang="en-US" sz="3600" dirty="0">
                  <a:effectLst/>
                  <a:latin typeface="Times New Roman" panose="02020603050405020304" pitchFamily="18" charset="0"/>
                  <a:ea typeface="Georgia" panose="02040502050405020303" pitchFamily="18" charset="0"/>
                </a:rPr>
                <a:t> </a:t>
              </a:r>
              <a:r>
                <a:rPr lang="en-US" sz="3600" dirty="0" err="1">
                  <a:effectLst/>
                  <a:latin typeface="Times New Roman" panose="02020603050405020304" pitchFamily="18" charset="0"/>
                  <a:ea typeface="Georgia" panose="02040502050405020303" pitchFamily="18" charset="0"/>
                </a:rPr>
                <a:t>Decontracting</a:t>
              </a:r>
              <a:r>
                <a:rPr lang="en-US" sz="3600" dirty="0">
                  <a:effectLst/>
                  <a:latin typeface="Times New Roman" panose="02020603050405020304" pitchFamily="18" charset="0"/>
                  <a:ea typeface="Georgia" panose="02040502050405020303" pitchFamily="18" charset="0"/>
                </a:rPr>
                <a:t> Words</a:t>
              </a:r>
            </a:p>
            <a:p>
              <a:pPr marL="342900" lvl="0" indent="-342900" algn="l">
                <a:lnSpc>
                  <a:spcPts val="5039"/>
                </a:lnSpc>
                <a:buAutoNum type="arabicPeriod"/>
              </a:pPr>
              <a:r>
                <a:rPr lang="en-US" sz="3600" dirty="0">
                  <a:effectLst/>
                  <a:latin typeface="Times New Roman" panose="02020603050405020304" pitchFamily="18" charset="0"/>
                  <a:ea typeface="Georgia" panose="02040502050405020303" pitchFamily="18" charset="0"/>
                </a:rPr>
                <a:t> Removing HTML Tags</a:t>
              </a:r>
              <a:endParaRPr lang="en-US" sz="3600" dirty="0">
                <a:latin typeface="Times New Roman" panose="02020603050405020304" pitchFamily="18" charset="0"/>
                <a:ea typeface="Georgia" panose="02040502050405020303" pitchFamily="18" charset="0"/>
              </a:endParaRPr>
            </a:p>
          </p:txBody>
        </p:sp>
      </p:grpSp>
      <p:sp>
        <p:nvSpPr>
          <p:cNvPr id="14" name="AutoShape 4" descr="What are Dyes? What are Pigments? What is the Difference? | Blog |  Carbolink India">
            <a:extLst>
              <a:ext uri="{FF2B5EF4-FFF2-40B4-BE49-F238E27FC236}">
                <a16:creationId xmlns:a16="http://schemas.microsoft.com/office/drawing/2014/main" id="{DB71E670-9F99-8BEF-EA59-0561F26870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4991100"/>
            <a:ext cx="5791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052D84-FBF6-1739-ED72-F9D7EDD98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623" y="6164285"/>
            <a:ext cx="10267953" cy="3743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7585">
            <a:off x="13271963" y="6755150"/>
            <a:ext cx="4755985" cy="5006300"/>
          </a:xfrm>
          <a:custGeom>
            <a:avLst/>
            <a:gdLst/>
            <a:ahLst/>
            <a:cxnLst/>
            <a:rect l="l" t="t" r="r" b="b"/>
            <a:pathLst>
              <a:path w="4755985" h="5006300">
                <a:moveTo>
                  <a:pt x="0" y="0"/>
                </a:moveTo>
                <a:lnTo>
                  <a:pt x="4755985" y="0"/>
                </a:lnTo>
                <a:lnTo>
                  <a:pt x="4755985" y="5006300"/>
                </a:lnTo>
                <a:lnTo>
                  <a:pt x="0" y="500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8058" flipH="1">
            <a:off x="7910251" y="-3375488"/>
            <a:ext cx="5591726" cy="5591726"/>
          </a:xfrm>
          <a:custGeom>
            <a:avLst/>
            <a:gdLst/>
            <a:ahLst/>
            <a:cxnLst/>
            <a:rect l="l" t="t" r="r" b="b"/>
            <a:pathLst>
              <a:path w="5591726" h="5591726">
                <a:moveTo>
                  <a:pt x="5591725" y="0"/>
                </a:moveTo>
                <a:lnTo>
                  <a:pt x="0" y="0"/>
                </a:lnTo>
                <a:lnTo>
                  <a:pt x="0" y="5591726"/>
                </a:lnTo>
                <a:lnTo>
                  <a:pt x="5591725" y="5591726"/>
                </a:lnTo>
                <a:lnTo>
                  <a:pt x="559172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37885">
            <a:off x="14836321" y="111833"/>
            <a:ext cx="4845957" cy="5061052"/>
          </a:xfrm>
          <a:custGeom>
            <a:avLst/>
            <a:gdLst/>
            <a:ahLst/>
            <a:cxnLst/>
            <a:rect l="l" t="t" r="r" b="b"/>
            <a:pathLst>
              <a:path w="4845957" h="5061052">
                <a:moveTo>
                  <a:pt x="0" y="0"/>
                </a:moveTo>
                <a:lnTo>
                  <a:pt x="4845958" y="0"/>
                </a:lnTo>
                <a:lnTo>
                  <a:pt x="4845958" y="5061051"/>
                </a:lnTo>
                <a:lnTo>
                  <a:pt x="0" y="5061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04666" y="10686"/>
            <a:ext cx="18189466" cy="8412167"/>
            <a:chOff x="29907" y="-1357352"/>
            <a:chExt cx="24252623" cy="11216221"/>
          </a:xfrm>
        </p:grpSpPr>
        <p:sp>
          <p:nvSpPr>
            <p:cNvPr id="6" name="TextBox 6"/>
            <p:cNvSpPr txBox="1"/>
            <p:nvPr/>
          </p:nvSpPr>
          <p:spPr>
            <a:xfrm>
              <a:off x="274843" y="-1357352"/>
              <a:ext cx="24007687" cy="1601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0404"/>
                </a:lnSpc>
              </a:pPr>
              <a:r>
                <a:rPr lang="en-US" sz="6000" b="1" dirty="0">
                  <a:effectLst/>
                  <a:latin typeface="Times New Roman" panose="02020603050405020304" pitchFamily="18" charset="0"/>
                  <a:ea typeface="Georgia" panose="02040502050405020303" pitchFamily="18" charset="0"/>
                </a:rPr>
                <a:t>Feature Engineering</a:t>
              </a:r>
              <a:endParaRPr lang="en-US" sz="41300" dirty="0">
                <a:solidFill>
                  <a:srgbClr val="000000"/>
                </a:solidFill>
                <a:latin typeface="Agrandir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9907" y="679605"/>
              <a:ext cx="17870961" cy="9179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>
                  <a:latin typeface="Georgia" panose="02040502050405020303" pitchFamily="18" charset="0"/>
                  <a:ea typeface="Georgia" panose="02040502050405020303" pitchFamily="18" charset="0"/>
                  <a:cs typeface="Times New Roman" panose="02020603050405020304" pitchFamily="18" charset="0"/>
                </a:rPr>
                <a:t>    B</a:t>
              </a:r>
              <a:r>
                <a:rPr lang="en-US" sz="4000" b="1" dirty="0">
                  <a:effectLst/>
                  <a:latin typeface="Georgia" panose="02040502050405020303" pitchFamily="18" charset="0"/>
                  <a:ea typeface="Georgia" panose="02040502050405020303" pitchFamily="18" charset="0"/>
                  <a:cs typeface="Times New Roman" panose="02020603050405020304" pitchFamily="18" charset="0"/>
                </a:rPr>
                <a:t>asic Features</a:t>
              </a:r>
              <a:endParaRPr lang="en-US" sz="40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962723" lvl="1" indent="-481362">
                <a:lnSpc>
                  <a:spcPts val="6242"/>
                </a:lnSpc>
                <a:buFont typeface="Arial"/>
                <a:buChar char="•"/>
              </a:pPr>
              <a:r>
                <a:rPr lang="en-US" sz="4000" dirty="0">
                  <a:effectLst/>
                  <a:latin typeface="Georgia" panose="02040502050405020303" pitchFamily="18" charset="0"/>
                  <a:ea typeface="Georgia" panose="02040502050405020303" pitchFamily="18" charset="0"/>
                  <a:cs typeface="Times New Roman" panose="02020603050405020304" pitchFamily="18" charset="0"/>
                </a:rPr>
                <a:t>Length of Each Question</a:t>
              </a:r>
              <a:endParaRPr lang="en-US" sz="8000" dirty="0">
                <a:solidFill>
                  <a:srgbClr val="000000"/>
                </a:solidFill>
                <a:latin typeface="Roboto"/>
              </a:endParaRPr>
            </a:p>
            <a:p>
              <a:pPr marL="962723" lvl="1" indent="-481362">
                <a:lnSpc>
                  <a:spcPts val="6242"/>
                </a:lnSpc>
                <a:buFont typeface="Arial"/>
                <a:buChar char="•"/>
              </a:pPr>
              <a:r>
                <a:rPr lang="en-US" sz="4000" dirty="0">
                  <a:effectLst/>
                  <a:latin typeface="Georgia" panose="02040502050405020303" pitchFamily="18" charset="0"/>
                  <a:ea typeface="Georgia" panose="02040502050405020303" pitchFamily="18" charset="0"/>
                  <a:cs typeface="Times New Roman" panose="02020603050405020304" pitchFamily="18" charset="0"/>
                </a:rPr>
                <a:t>Number of Words in Each Question</a:t>
              </a:r>
            </a:p>
            <a:p>
              <a:pPr marL="962723" lvl="1" indent="-481362">
                <a:lnSpc>
                  <a:spcPts val="6242"/>
                </a:lnSpc>
                <a:buFont typeface="Arial"/>
                <a:buChar char="•"/>
              </a:pPr>
              <a:r>
                <a:rPr lang="en-US" sz="4000" dirty="0">
                  <a:effectLst/>
                  <a:latin typeface="Georgia" panose="02040502050405020303" pitchFamily="18" charset="0"/>
                  <a:ea typeface="Georgia" panose="02040502050405020303" pitchFamily="18" charset="0"/>
                  <a:cs typeface="Times New Roman" panose="02020603050405020304" pitchFamily="18" charset="0"/>
                </a:rPr>
                <a:t>Common Words</a:t>
              </a:r>
              <a:endParaRPr lang="en-US" sz="4000" dirty="0">
                <a:latin typeface="Georgia" panose="02040502050405020303" pitchFamily="18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962723" lvl="1" indent="-481362">
                <a:lnSpc>
                  <a:spcPts val="6242"/>
                </a:lnSpc>
                <a:buFont typeface="Arial"/>
                <a:buChar char="•"/>
              </a:pPr>
              <a:r>
                <a:rPr lang="en-US" sz="4000" dirty="0">
                  <a:effectLst/>
                  <a:latin typeface="Georgia" panose="02040502050405020303" pitchFamily="18" charset="0"/>
                  <a:ea typeface="Georgia" panose="02040502050405020303" pitchFamily="18" charset="0"/>
                  <a:cs typeface="Times New Roman" panose="02020603050405020304" pitchFamily="18" charset="0"/>
                </a:rPr>
                <a:t>Total Words</a:t>
              </a:r>
              <a:endParaRPr lang="en-US" sz="4000" dirty="0">
                <a:latin typeface="Georgia" panose="02040502050405020303" pitchFamily="18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481361" lvl="1">
                <a:lnSpc>
                  <a:spcPts val="6242"/>
                </a:lnSpc>
              </a:pPr>
              <a:r>
                <a:rPr lang="en-US" sz="4000" b="1" dirty="0">
                  <a:effectLst/>
                  <a:latin typeface="Georgia" panose="02040502050405020303" pitchFamily="18" charset="0"/>
                  <a:ea typeface="Georgia" panose="02040502050405020303" pitchFamily="18" charset="0"/>
                  <a:cs typeface="Times New Roman" panose="02020603050405020304" pitchFamily="18" charset="0"/>
                </a:rPr>
                <a:t>Advanced Features</a:t>
              </a:r>
              <a:endParaRPr lang="en-US" sz="40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962723" lvl="1" indent="-481362">
                <a:lnSpc>
                  <a:spcPts val="6242"/>
                </a:lnSpc>
                <a:buFont typeface="Arial"/>
                <a:buChar char="•"/>
              </a:pPr>
              <a:r>
                <a:rPr lang="en-US" sz="4000" dirty="0">
                  <a:effectLst/>
                  <a:latin typeface="Georgia" panose="02040502050405020303" pitchFamily="18" charset="0"/>
                  <a:ea typeface="Georgia" panose="02040502050405020303" pitchFamily="18" charset="0"/>
                  <a:cs typeface="Times New Roman" panose="02020603050405020304" pitchFamily="18" charset="0"/>
                </a:rPr>
                <a:t>Token Features</a:t>
              </a:r>
            </a:p>
            <a:p>
              <a:pPr marL="962723" lvl="1" indent="-481362">
                <a:lnSpc>
                  <a:spcPts val="6242"/>
                </a:lnSpc>
                <a:buFont typeface="Arial"/>
                <a:buChar char="•"/>
              </a:pPr>
              <a:r>
                <a:rPr lang="en-US" sz="4000" dirty="0">
                  <a:effectLst/>
                  <a:latin typeface="Georgia" panose="02040502050405020303" pitchFamily="18" charset="0"/>
                  <a:ea typeface="Georgia" panose="02040502050405020303" pitchFamily="18" charset="0"/>
                  <a:cs typeface="Times New Roman" panose="02020603050405020304" pitchFamily="18" charset="0"/>
                </a:rPr>
                <a:t>Length Features</a:t>
              </a:r>
            </a:p>
            <a:p>
              <a:pPr marL="962723" lvl="1" indent="-481362">
                <a:lnSpc>
                  <a:spcPts val="6242"/>
                </a:lnSpc>
                <a:buFont typeface="Arial"/>
                <a:buChar char="•"/>
              </a:pPr>
              <a:r>
                <a:rPr lang="en-US" sz="4000" dirty="0">
                  <a:effectLst/>
                  <a:latin typeface="Georgia" panose="02040502050405020303" pitchFamily="18" charset="0"/>
                  <a:ea typeface="Georgia" panose="02040502050405020303" pitchFamily="18" charset="0"/>
                  <a:cs typeface="Times New Roman" panose="02020603050405020304" pitchFamily="18" charset="0"/>
                </a:rPr>
                <a:t>Fuzzy Features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56DC4B8-3B13-4036-9985-48188D39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3968582"/>
            <a:ext cx="8709364" cy="58653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88368" y="10686"/>
            <a:ext cx="18005764" cy="1221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6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Word Cloud</a:t>
            </a:r>
            <a:endParaRPr lang="en-US" sz="49600" dirty="0">
              <a:solidFill>
                <a:srgbClr val="FF0000"/>
              </a:solidFill>
              <a:latin typeface="Agrandir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C260F-F345-A28C-7524-FC6C8E0E2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01490"/>
            <a:ext cx="18333962" cy="84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1385" y="266700"/>
            <a:ext cx="18115200" cy="1275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04"/>
              </a:lnSpc>
            </a:pPr>
            <a:r>
              <a:rPr lang="en-US" sz="7200" dirty="0">
                <a:solidFill>
                  <a:srgbClr val="FF0000"/>
                </a:solidFill>
                <a:latin typeface="Agrandir Medium"/>
              </a:rPr>
              <a:t>Exploratory Data Analysis (EDA)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90BE20-491C-8595-8814-F3B6FC38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" y="2400300"/>
            <a:ext cx="18284283" cy="7886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335</Words>
  <Application>Microsoft Office PowerPoint</Application>
  <PresentationFormat>Custom</PresentationFormat>
  <Paragraphs>68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Aptos</vt:lpstr>
      <vt:lpstr>Roboto</vt:lpstr>
      <vt:lpstr>Agrandir Medium</vt:lpstr>
      <vt:lpstr>Times New Roman</vt:lpstr>
      <vt:lpstr>Symbol</vt:lpstr>
      <vt:lpstr>Canva Sans</vt:lpstr>
      <vt:lpstr>Georgia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or C++</dc:title>
  <dc:creator>PMYLS</dc:creator>
  <cp:lastModifiedBy>21-NTU-CS-1197</cp:lastModifiedBy>
  <cp:revision>88</cp:revision>
  <dcterms:created xsi:type="dcterms:W3CDTF">2006-08-16T00:00:00Z</dcterms:created>
  <dcterms:modified xsi:type="dcterms:W3CDTF">2024-06-09T21:11:21Z</dcterms:modified>
  <dc:identifier>DAF3y7rXUUw</dc:identifier>
</cp:coreProperties>
</file>